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58" r:id="rId2"/>
    <p:sldId id="257" r:id="rId3"/>
    <p:sldId id="260" r:id="rId4"/>
    <p:sldId id="267" r:id="rId5"/>
    <p:sldId id="261" r:id="rId6"/>
    <p:sldId id="262" r:id="rId7"/>
    <p:sldId id="263" r:id="rId8"/>
    <p:sldId id="264" r:id="rId9"/>
    <p:sldId id="265" r:id="rId10"/>
    <p:sldId id="268" r:id="rId11"/>
    <p:sldId id="269" r:id="rId12"/>
    <p:sldId id="270" r:id="rId13"/>
    <p:sldId id="271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F86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152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16272-617E-4DAF-98A7-1E249FC6E62B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306E6-DC10-44A3-83DD-EDA3C03FF5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1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r>
              <a:rPr lang="en-US"/>
              <a:t>CS-FYP    Hamdard University 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Project Name Here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Name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r>
              <a:rPr lang="en-US"/>
              <a:t>CS-FYP    Hamdard University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en-US"/>
              <a:t>Project Name Here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7616952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400800"/>
            <a:ext cx="2514600" cy="304800"/>
          </a:xfrm>
          <a:solidFill>
            <a:srgbClr val="008000"/>
          </a:solidFill>
        </p:spPr>
        <p:txBody>
          <a:bodyPr/>
          <a:lstStyle>
            <a:lvl1pPr algn="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CS-FYP    Hamdard University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1" y="6400800"/>
            <a:ext cx="5410200" cy="288925"/>
          </a:xfrm>
          <a:solidFill>
            <a:srgbClr val="F86308"/>
          </a:solidFill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Project Name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1279524"/>
            <a:ext cx="533400" cy="244476"/>
          </a:xfrm>
          <a:solidFill>
            <a:srgbClr val="008000"/>
          </a:solidFill>
        </p:spPr>
        <p:txBody>
          <a:bodyPr>
            <a:noAutofit/>
          </a:bodyPr>
          <a:lstStyle>
            <a:lvl1pPr>
              <a:defRPr sz="1800" b="1">
                <a:solidFill>
                  <a:srgbClr val="FFFFFF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buClr>
                <a:srgbClr val="008000"/>
              </a:buClr>
              <a:defRPr/>
            </a:lvl1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81000"/>
            <a:ext cx="732241" cy="638664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609600" y="1295400"/>
            <a:ext cx="8534400" cy="228600"/>
          </a:xfrm>
          <a:prstGeom prst="rect">
            <a:avLst/>
          </a:prstGeom>
          <a:solidFill>
            <a:srgbClr val="F86308"/>
          </a:solidFill>
          <a:ln>
            <a:solidFill>
              <a:srgbClr val="F86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2599" y="2743200"/>
            <a:ext cx="6742113" cy="1676400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rgbClr val="00800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rgbClr val="F86308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solidFill>
            <a:srgbClr val="008000"/>
          </a:solidFill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CS-FYP    Hamdard University 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solidFill>
            <a:srgbClr val="F86308"/>
          </a:solidFill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Project Name Here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3899346"/>
            <a:ext cx="1295400" cy="112985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13"/>
          <p:cNvSpPr txBox="1">
            <a:spLocks/>
          </p:cNvSpPr>
          <p:nvPr userDrawn="1"/>
        </p:nvSpPr>
        <p:spPr>
          <a:xfrm>
            <a:off x="609600" y="6400606"/>
            <a:ext cx="5421083" cy="365125"/>
          </a:xfrm>
          <a:prstGeom prst="rect">
            <a:avLst/>
          </a:prstGeom>
          <a:solidFill>
            <a:srgbClr val="F86308"/>
          </a:solidFill>
        </p:spPr>
        <p:txBody>
          <a:bodyPr vert="horz" anchor="ctr"/>
          <a:lstStyle>
            <a:defPPr>
              <a:defRPr lang="en-US"/>
            </a:defPPr>
            <a:lvl1pPr marL="0" algn="l" defTabSz="914400" rtl="0" eaLnBrk="1" latinLnBrk="0" hangingPunct="1">
              <a:defRPr kumimoji="0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Project name here</a:t>
            </a:r>
            <a:endParaRPr lang="en-US" dirty="0"/>
          </a:p>
        </p:txBody>
      </p:sp>
      <p:sp>
        <p:nvSpPr>
          <p:cNvPr id="15" name="Date Placeholder 11"/>
          <p:cNvSpPr>
            <a:spLocks noGrp="1"/>
          </p:cNvSpPr>
          <p:nvPr>
            <p:ph type="dt" sz="half" idx="10"/>
          </p:nvPr>
        </p:nvSpPr>
        <p:spPr>
          <a:xfrm>
            <a:off x="6096000" y="6416675"/>
            <a:ext cx="2667000" cy="365125"/>
          </a:xfrm>
          <a:solidFill>
            <a:srgbClr val="008000"/>
          </a:solidFill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CS-FYP    Hamdard University 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/>
              <a:t>CS-FYP    Hamdard University 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/>
              <a:t>Project Name Here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Name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Name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Name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r>
              <a:rPr lang="en-US"/>
              <a:t>CS-FYP    Hamdard University 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en-US"/>
              <a:t>Project Name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CS-FYP    Hamdard University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Project Name Here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9EBC64C3-3FC7-4C40-910B-2643F037F02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nicholasrenotte/" TargetMode="External"/><Relationship Id="rId7" Type="http://schemas.openxmlformats.org/officeDocument/2006/relationships/hyperlink" Target="https://opencv.org/" TargetMode="External"/><Relationship Id="rId2" Type="http://schemas.openxmlformats.org/officeDocument/2006/relationships/hyperlink" Target="https://github.com/OSAI-ai/TTN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ltralytics/ultralytics" TargetMode="External"/><Relationship Id="rId5" Type="http://schemas.openxmlformats.org/officeDocument/2006/relationships/hyperlink" Target="https://worldtabletennis.com/" TargetMode="External"/><Relationship Id="rId4" Type="http://schemas.openxmlformats.org/officeDocument/2006/relationships/hyperlink" Target="https://roboflow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C64C3-3FC7-4C40-910B-2643F037F02C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36" y="2133600"/>
            <a:ext cx="6339563" cy="23201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04436" y="1066800"/>
            <a:ext cx="6339563" cy="10668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SpinMaster</a:t>
            </a:r>
            <a:endParaRPr lang="en-US" sz="32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0" y="6020076"/>
            <a:ext cx="5465618" cy="830997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Department of Computing, FEST</a:t>
            </a:r>
          </a:p>
          <a:p>
            <a:pPr algn="ctr"/>
            <a:r>
              <a:rPr lang="en-US" sz="2800" dirty="0" err="1">
                <a:solidFill>
                  <a:schemeClr val="bg1"/>
                </a:solidFill>
              </a:rPr>
              <a:t>Hamdard</a:t>
            </a:r>
            <a:r>
              <a:rPr lang="en-US" sz="2800" baseline="0" dirty="0">
                <a:solidFill>
                  <a:schemeClr val="bg1"/>
                </a:solidFill>
              </a:rPr>
              <a:t> University </a:t>
            </a:r>
            <a:r>
              <a:rPr lang="en-US" sz="2800" dirty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27" y="3124200"/>
            <a:ext cx="1572567" cy="1371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81600" y="4712080"/>
            <a:ext cx="3886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Presented by:</a:t>
            </a:r>
          </a:p>
          <a:p>
            <a:pPr algn="ctr"/>
            <a:r>
              <a:rPr lang="en-US" sz="2000" dirty="0"/>
              <a:t>Syed Abraash </a:t>
            </a:r>
            <a:r>
              <a:rPr lang="en-US" sz="2000" dirty="0" err="1"/>
              <a:t>ul</a:t>
            </a:r>
            <a:r>
              <a:rPr lang="en-US" sz="2000" dirty="0"/>
              <a:t> </a:t>
            </a:r>
            <a:r>
              <a:rPr lang="en-US" sz="2000" dirty="0" err="1"/>
              <a:t>Haq</a:t>
            </a:r>
            <a:r>
              <a:rPr lang="en-US" sz="2000" dirty="0"/>
              <a:t> </a:t>
            </a:r>
            <a:r>
              <a:rPr lang="en-US" sz="2000" dirty="0" smtClean="0"/>
              <a:t>(2269-2021</a:t>
            </a:r>
            <a:r>
              <a:rPr lang="en-US" sz="2000" dirty="0"/>
              <a:t>)</a:t>
            </a:r>
          </a:p>
          <a:p>
            <a:pPr algn="ctr"/>
            <a:r>
              <a:rPr lang="en-US" sz="2000" dirty="0"/>
              <a:t>Mubashir Naveed (2433-2021)</a:t>
            </a:r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Supervisor : Mr</a:t>
            </a:r>
            <a:r>
              <a:rPr lang="en-US" sz="2000" dirty="0"/>
              <a:t>. </a:t>
            </a:r>
            <a:r>
              <a:rPr lang="en-US" sz="2000" dirty="0" err="1"/>
              <a:t>Aamir</a:t>
            </a:r>
            <a:r>
              <a:rPr lang="en-US" sz="2000" dirty="0"/>
              <a:t> Hussain </a:t>
            </a:r>
          </a:p>
          <a:p>
            <a:pPr algn="ctr"/>
            <a:r>
              <a:rPr lang="en-US" sz="2000" dirty="0" smtClean="0"/>
              <a:t>  Co-Supervisor</a:t>
            </a:r>
            <a:r>
              <a:rPr lang="en-US" sz="2000" dirty="0"/>
              <a:t>: </a:t>
            </a:r>
            <a:r>
              <a:rPr lang="en-US" sz="2000" dirty="0" err="1" smtClean="0"/>
              <a:t>Mr.Waqas</a:t>
            </a:r>
            <a:r>
              <a:rPr lang="en-US" sz="2000" dirty="0" smtClean="0"/>
              <a:t> </a:t>
            </a:r>
            <a:r>
              <a:rPr lang="en-US" sz="2000" dirty="0"/>
              <a:t>Pasha</a:t>
            </a:r>
          </a:p>
        </p:txBody>
      </p:sp>
      <p:sp>
        <p:nvSpPr>
          <p:cNvPr id="10" name="Isosceles Triangle 9"/>
          <p:cNvSpPr/>
          <p:nvPr/>
        </p:nvSpPr>
        <p:spPr>
          <a:xfrm flipV="1">
            <a:off x="2209800" y="1066800"/>
            <a:ext cx="1143000" cy="10668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0"/>
            <a:ext cx="2424622" cy="523220"/>
          </a:xfrm>
          <a:prstGeom prst="rect">
            <a:avLst/>
          </a:prstGeom>
          <a:solidFill>
            <a:srgbClr val="F8630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" pitchFamily="34" charset="0"/>
              </a:rPr>
              <a:t>FYP</a:t>
            </a:r>
          </a:p>
        </p:txBody>
      </p:sp>
    </p:spTree>
    <p:extLst>
      <p:ext uri="{BB962C8B-B14F-4D97-AF65-F5344CB8AC3E}">
        <p14:creationId xmlns:p14="http://schemas.microsoft.com/office/powerpoint/2010/main" val="2080624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B254B5-0E0D-E7DA-AAA7-93779CCAE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1A595-0BE1-0916-7B58-3573ADF58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9D91-A2C5-4CFA-68B5-ED67D813EEA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dirty="0"/>
              <a:t>Recent advancements in computer vision and machine learning have made it possible to analyze sports performance more </a:t>
            </a:r>
            <a:r>
              <a:rPr lang="en-US" dirty="0" smtClean="0"/>
              <a:t>accurately.</a:t>
            </a:r>
          </a:p>
          <a:p>
            <a:pPr algn="just"/>
            <a:r>
              <a:rPr lang="en-US" dirty="0" smtClean="0"/>
              <a:t>In </a:t>
            </a:r>
            <a:r>
              <a:rPr lang="en-US" dirty="0"/>
              <a:t>table tennis, some systems use high-speed cameras and complex setups to detect ball </a:t>
            </a:r>
            <a:r>
              <a:rPr lang="en-US" dirty="0" smtClean="0"/>
              <a:t>and </a:t>
            </a:r>
            <a:r>
              <a:rPr lang="en-US" dirty="0"/>
              <a:t>movement, but these are often expensive and not easily accessible for regular players.
Spin Master builds on simpler, cost-effective technologies like OpenCV and CNNs to analyze </a:t>
            </a:r>
            <a:r>
              <a:rPr lang="en-US" dirty="0" smtClean="0"/>
              <a:t>game </a:t>
            </a:r>
            <a:r>
              <a:rPr lang="en-US" dirty="0"/>
              <a:t>using normal gameplay </a:t>
            </a:r>
            <a:r>
              <a:rPr lang="en-US" dirty="0" smtClean="0"/>
              <a:t>videos.</a:t>
            </a:r>
          </a:p>
          <a:p>
            <a:pPr algn="just"/>
            <a:r>
              <a:rPr lang="en-US" dirty="0" smtClean="0"/>
              <a:t>It </a:t>
            </a:r>
            <a:r>
              <a:rPr lang="en-US" dirty="0"/>
              <a:t>provides useful insights without needing advanced equipment, making </a:t>
            </a:r>
            <a:r>
              <a:rPr lang="en-US" dirty="0" smtClean="0"/>
              <a:t>shot </a:t>
            </a:r>
            <a:r>
              <a:rPr lang="en-US" dirty="0"/>
              <a:t>analysis easier and more affordable for beginners and intermediate players.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3D2C2-53FC-8CD8-BAB4-05A87E3D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8433C-3C21-EAC2-80B7-7F921FB19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1089FE8-FB93-D0E9-D495-2CE1E321A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12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28049-3C23-E759-1271-1F151B615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44E8E-EAE8-110C-B0D8-ECAC3C29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Work</a:t>
            </a:r>
            <a:endParaRPr lang="en-US" dirty="0"/>
          </a:p>
        </p:txBody>
      </p:sp>
      <p:pic>
        <p:nvPicPr>
          <p:cNvPr id="7" name="Demo Video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675" y="1600200"/>
            <a:ext cx="7975600" cy="44958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D837E-1E14-BDE9-617D-BEF368C4B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BE682-0AEB-4C89-5BCF-5FE9F278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61DCAC2-9BEE-E5D7-8D1F-F14E78B5E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A4218-791E-0B61-ACE7-1CF9C7CB1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2C40-79B7-B5FD-DE62-4C3165514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Experimental Evaluations &amp;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A1940C-B8E2-0A4F-42D8-DEED2E58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4E641-254D-2C20-E6F9-CDB73BF0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4184363-9858-004E-DEDE-D5DCA338F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  <p:pic>
        <p:nvPicPr>
          <p:cNvPr id="7" name="Content Placeholder 6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362200"/>
            <a:ext cx="3296110" cy="279121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4953000" y="1752600"/>
            <a:ext cx="3606584" cy="431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87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78C6B-27BC-7FC4-1A06-8C044B48B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A5DA0-0662-E19B-FBEE-BE8105A0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Plan &amp; Test Cases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330C9F-6D0C-2D1E-D4BA-4E743367A2AF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36" y="1680881"/>
            <a:ext cx="7616951" cy="455855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190C4-3FAE-133E-553B-679A096AF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90A686-A57E-889C-FFFC-EFA8B299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E58C66E-4400-01CD-BDDA-A884FA3B8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140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00600"/>
          </a:xfrm>
        </p:spPr>
        <p:txBody>
          <a:bodyPr>
            <a:noAutofit/>
          </a:bodyPr>
          <a:lstStyle/>
          <a:p>
            <a:pPr lvl="0"/>
            <a:r>
              <a:rPr lang="en-US" sz="1100" dirty="0"/>
              <a:t>OSAI.ai. (2022). </a:t>
            </a:r>
            <a:r>
              <a:rPr lang="en-US" sz="1100" i="1" dirty="0"/>
              <a:t>Table Tennis Stroke Dataset</a:t>
            </a:r>
            <a:r>
              <a:rPr lang="en-US" sz="1100" dirty="0"/>
              <a:t> [Dataset]. </a:t>
            </a:r>
            <a:r>
              <a:rPr lang="en-US" sz="1100" u="sng" dirty="0">
                <a:hlinkClick r:id="rId2"/>
              </a:rPr>
              <a:t>https://github.com/OSAI-ai/TTNet</a:t>
            </a:r>
            <a:endParaRPr lang="en-US" sz="1100" dirty="0"/>
          </a:p>
          <a:p>
            <a:pPr lvl="0"/>
            <a:r>
              <a:rPr lang="en-US" sz="1100" dirty="0"/>
              <a:t>Google Research. (2023). </a:t>
            </a:r>
            <a:r>
              <a:rPr lang="en-US" sz="1100" i="1" dirty="0" err="1"/>
              <a:t>MediaPipe</a:t>
            </a:r>
            <a:r>
              <a:rPr lang="en-US" sz="1100" i="1" dirty="0"/>
              <a:t>: Cross-platform, customizable ML solutions for live and streaming media</a:t>
            </a:r>
            <a:r>
              <a:rPr lang="en-US" sz="1100" dirty="0"/>
              <a:t>. https://developers.google.com/mediapipe</a:t>
            </a:r>
          </a:p>
          <a:p>
            <a:pPr lvl="0"/>
            <a:r>
              <a:rPr lang="en-US" sz="1100" dirty="0" err="1"/>
              <a:t>Renotte</a:t>
            </a:r>
            <a:r>
              <a:rPr lang="en-US" sz="1100" dirty="0"/>
              <a:t>, N. (2021). </a:t>
            </a:r>
            <a:r>
              <a:rPr lang="en-US" sz="1100" i="1" dirty="0"/>
              <a:t>Deep Learning and Object Detection with YOLO and </a:t>
            </a:r>
            <a:r>
              <a:rPr lang="en-US" sz="1100" i="1" dirty="0" err="1"/>
              <a:t>Roboflow</a:t>
            </a:r>
            <a:r>
              <a:rPr lang="en-US" sz="1100" dirty="0"/>
              <a:t> [</a:t>
            </a:r>
            <a:r>
              <a:rPr lang="en-US" sz="1100" dirty="0" err="1"/>
              <a:t>Linkedin</a:t>
            </a:r>
            <a:r>
              <a:rPr lang="en-US" sz="1100" dirty="0"/>
              <a:t> Profile]. </a:t>
            </a:r>
            <a:r>
              <a:rPr lang="en-US" sz="1100" u="sng" dirty="0">
                <a:hlinkClick r:id="rId3"/>
              </a:rPr>
              <a:t>https://www.linkedin.com/in/nicholasrenotte/</a:t>
            </a:r>
            <a:endParaRPr lang="en-US" sz="1100" dirty="0"/>
          </a:p>
          <a:p>
            <a:pPr lvl="0"/>
            <a:r>
              <a:rPr lang="en-US" sz="1100" dirty="0" err="1"/>
              <a:t>Roboflow</a:t>
            </a:r>
            <a:r>
              <a:rPr lang="en-US" sz="1100" dirty="0"/>
              <a:t>. (2023). </a:t>
            </a:r>
            <a:r>
              <a:rPr lang="en-US" sz="1100" i="1" dirty="0"/>
              <a:t>Build, Train, and Deploy Computer Vision Models</a:t>
            </a:r>
            <a:r>
              <a:rPr lang="en-US" sz="1100" dirty="0"/>
              <a:t>. </a:t>
            </a:r>
            <a:r>
              <a:rPr lang="en-US" sz="1100" u="sng" dirty="0">
                <a:hlinkClick r:id="rId4"/>
              </a:rPr>
              <a:t>https://roboflow.com</a:t>
            </a:r>
            <a:endParaRPr lang="en-US" sz="1100" dirty="0"/>
          </a:p>
          <a:p>
            <a:pPr lvl="0"/>
            <a:r>
              <a:rPr lang="en-US" sz="1100" dirty="0"/>
              <a:t>World Table Tennis (WTT). (2023). </a:t>
            </a:r>
            <a:r>
              <a:rPr lang="en-US" sz="1100" i="1" dirty="0"/>
              <a:t>Official Player Rankings and Match Statistics</a:t>
            </a:r>
            <a:r>
              <a:rPr lang="en-US" sz="1100" dirty="0"/>
              <a:t>. </a:t>
            </a:r>
            <a:r>
              <a:rPr lang="en-US" sz="1100" u="sng" dirty="0">
                <a:hlinkClick r:id="rId5"/>
              </a:rPr>
              <a:t>https://worldtabletennis.com</a:t>
            </a:r>
            <a:endParaRPr lang="en-US" sz="1100" dirty="0"/>
          </a:p>
          <a:p>
            <a:pPr lvl="0"/>
            <a:r>
              <a:rPr lang="en-US" sz="1100" dirty="0" err="1"/>
              <a:t>Ultralytics</a:t>
            </a:r>
            <a:r>
              <a:rPr lang="en-US" sz="1100" dirty="0"/>
              <a:t>. (2024). </a:t>
            </a:r>
            <a:r>
              <a:rPr lang="en-US" sz="1100" i="1" dirty="0"/>
              <a:t>YOLOv8 - Real-Time Object Detection Framework</a:t>
            </a:r>
            <a:r>
              <a:rPr lang="en-US" sz="1100" dirty="0"/>
              <a:t> [Computer software]. GitHub. </a:t>
            </a:r>
            <a:r>
              <a:rPr lang="en-US" sz="1100" u="sng" dirty="0">
                <a:hlinkClick r:id="rId6"/>
              </a:rPr>
              <a:t>https://github.com/ultralytics/ultralytics</a:t>
            </a:r>
            <a:endParaRPr lang="en-US" sz="1100" dirty="0"/>
          </a:p>
          <a:p>
            <a:pPr lvl="0"/>
            <a:r>
              <a:rPr lang="en-US" sz="1100" dirty="0" err="1"/>
              <a:t>Bradski</a:t>
            </a:r>
            <a:r>
              <a:rPr lang="en-US" sz="1100" dirty="0"/>
              <a:t>, G. (2000). </a:t>
            </a:r>
            <a:r>
              <a:rPr lang="en-US" sz="1100" i="1" dirty="0"/>
              <a:t>The </a:t>
            </a:r>
            <a:r>
              <a:rPr lang="en-US" sz="1100" i="1" dirty="0" err="1"/>
              <a:t>OpenCV</a:t>
            </a:r>
            <a:r>
              <a:rPr lang="en-US" sz="1100" i="1" dirty="0"/>
              <a:t> Library</a:t>
            </a:r>
            <a:r>
              <a:rPr lang="en-US" sz="1100" dirty="0"/>
              <a:t>. Dr. Dobb’s Journal of Software Tools. </a:t>
            </a:r>
            <a:r>
              <a:rPr lang="en-US" sz="1100" u="sng" dirty="0">
                <a:hlinkClick r:id="rId7"/>
              </a:rPr>
              <a:t>https://opencv.org</a:t>
            </a:r>
            <a:endParaRPr lang="en-US" sz="1100" dirty="0"/>
          </a:p>
          <a:p>
            <a:pPr lvl="0"/>
            <a:r>
              <a:rPr lang="en-US" sz="1100" dirty="0" err="1"/>
              <a:t>Grinberg</a:t>
            </a:r>
            <a:r>
              <a:rPr lang="en-US" sz="1100" dirty="0"/>
              <a:t>, M. (2018). </a:t>
            </a:r>
            <a:r>
              <a:rPr lang="en-US" sz="1100" i="1" dirty="0"/>
              <a:t>Flask Web Development: Developing Web Applications with Python</a:t>
            </a:r>
            <a:r>
              <a:rPr lang="en-US" sz="1100" dirty="0"/>
              <a:t>. O'Reilly Media.</a:t>
            </a:r>
          </a:p>
          <a:p>
            <a:pPr lvl="0"/>
            <a:r>
              <a:rPr lang="en-US" sz="1100" dirty="0"/>
              <a:t>Hunter, J. D. (2007). </a:t>
            </a:r>
            <a:r>
              <a:rPr lang="en-US" sz="1100" i="1" dirty="0" err="1"/>
              <a:t>Matplotlib</a:t>
            </a:r>
            <a:r>
              <a:rPr lang="en-US" sz="1100" i="1" dirty="0"/>
              <a:t>: A 2D Graphics Environment</a:t>
            </a:r>
            <a:r>
              <a:rPr lang="en-US" sz="1100" dirty="0"/>
              <a:t>. Computing in Science &amp; Engineering, 9(3), 90–95. https://doi.org/10.1109/MCSE.2007.55</a:t>
            </a:r>
          </a:p>
          <a:p>
            <a:pPr lvl="0"/>
            <a:r>
              <a:rPr lang="en-US" sz="1100" dirty="0"/>
              <a:t>McKinney, W. (2012). </a:t>
            </a:r>
            <a:r>
              <a:rPr lang="en-US" sz="1100" i="1" dirty="0"/>
              <a:t>Python for Data Analysis: Data Wrangling with Pandas, </a:t>
            </a:r>
            <a:r>
              <a:rPr lang="en-US" sz="1100" i="1" dirty="0" err="1"/>
              <a:t>NumPy</a:t>
            </a:r>
            <a:r>
              <a:rPr lang="en-US" sz="1100" i="1" dirty="0"/>
              <a:t>, and </a:t>
            </a:r>
            <a:r>
              <a:rPr lang="en-US" sz="1100" i="1" dirty="0" err="1"/>
              <a:t>IPython</a:t>
            </a:r>
            <a:r>
              <a:rPr lang="en-US" sz="1100" dirty="0"/>
              <a:t>. O'Reilly Media.</a:t>
            </a:r>
          </a:p>
          <a:p>
            <a:pPr lvl="0"/>
            <a:r>
              <a:rPr lang="en-US" sz="1100" dirty="0"/>
              <a:t>Van Rossum, G., &amp; Drake, F. L. (2009). </a:t>
            </a:r>
            <a:r>
              <a:rPr lang="en-US" sz="1100" i="1" dirty="0"/>
              <a:t>The Python Language Reference Manual</a:t>
            </a:r>
            <a:r>
              <a:rPr lang="en-US" sz="1100" dirty="0"/>
              <a:t>. Network Theory Ltd.</a:t>
            </a:r>
          </a:p>
          <a:p>
            <a:pPr lvl="0"/>
            <a:r>
              <a:rPr lang="en-US" sz="1100" dirty="0" err="1"/>
              <a:t>Pedregosa</a:t>
            </a:r>
            <a:r>
              <a:rPr lang="en-US" sz="1100" dirty="0"/>
              <a:t>, F., </a:t>
            </a:r>
            <a:r>
              <a:rPr lang="en-US" sz="1100" dirty="0" err="1"/>
              <a:t>Varoquaux</a:t>
            </a:r>
            <a:r>
              <a:rPr lang="en-US" sz="1100" dirty="0"/>
              <a:t>, G., </a:t>
            </a:r>
            <a:r>
              <a:rPr lang="en-US" sz="1100" dirty="0" err="1"/>
              <a:t>Gramfort</a:t>
            </a:r>
            <a:r>
              <a:rPr lang="en-US" sz="1100" dirty="0"/>
              <a:t>, A., Michel, V., </a:t>
            </a:r>
            <a:r>
              <a:rPr lang="en-US" sz="1100" dirty="0" err="1"/>
              <a:t>Thirion</a:t>
            </a:r>
            <a:r>
              <a:rPr lang="en-US" sz="1100" dirty="0"/>
              <a:t>, B., </a:t>
            </a:r>
            <a:r>
              <a:rPr lang="en-US" sz="1100" dirty="0" err="1"/>
              <a:t>Grisel</a:t>
            </a:r>
            <a:r>
              <a:rPr lang="en-US" sz="1100" dirty="0"/>
              <a:t>, O., ... &amp; </a:t>
            </a:r>
            <a:r>
              <a:rPr lang="en-US" sz="1100" dirty="0" err="1"/>
              <a:t>Duchesnay</a:t>
            </a:r>
            <a:r>
              <a:rPr lang="en-US" sz="1100" dirty="0"/>
              <a:t>, É. (2011). </a:t>
            </a:r>
            <a:r>
              <a:rPr lang="en-US" sz="1100" i="1" dirty="0" err="1"/>
              <a:t>Scikit</a:t>
            </a:r>
            <a:r>
              <a:rPr lang="en-US" sz="1100" i="1" dirty="0"/>
              <a:t>-learn: Machine Learning in Python</a:t>
            </a:r>
            <a:r>
              <a:rPr lang="en-US" sz="1100" dirty="0"/>
              <a:t>. Journal of Machine Learning Research, 12, 2825–2830.</a:t>
            </a:r>
          </a:p>
          <a:p>
            <a:pPr lvl="0"/>
            <a:r>
              <a:rPr lang="en-US" sz="1100" dirty="0"/>
              <a:t>Harris, C. R., </a:t>
            </a:r>
            <a:r>
              <a:rPr lang="en-US" sz="1100" dirty="0" err="1"/>
              <a:t>Millman</a:t>
            </a:r>
            <a:r>
              <a:rPr lang="en-US" sz="1100" dirty="0"/>
              <a:t>, K. J., van der Walt, S. J., </a:t>
            </a:r>
            <a:r>
              <a:rPr lang="en-US" sz="1100" dirty="0" err="1"/>
              <a:t>Gommers</a:t>
            </a:r>
            <a:r>
              <a:rPr lang="en-US" sz="1100" dirty="0"/>
              <a:t>, R., Virtanen, P., </a:t>
            </a:r>
            <a:r>
              <a:rPr lang="en-US" sz="1100" dirty="0" err="1"/>
              <a:t>Cournapeau</a:t>
            </a:r>
            <a:r>
              <a:rPr lang="en-US" sz="1100" dirty="0"/>
              <a:t>, D., ... &amp; Oliphant, T. E. (2020). </a:t>
            </a:r>
            <a:r>
              <a:rPr lang="en-US" sz="1100" i="1" dirty="0"/>
              <a:t>Array Programming with </a:t>
            </a:r>
            <a:r>
              <a:rPr lang="en-US" sz="1100" i="1" dirty="0" err="1"/>
              <a:t>NumPy</a:t>
            </a:r>
            <a:r>
              <a:rPr lang="en-US" sz="1100" dirty="0"/>
              <a:t>. Nature, 585(7825), 357–362. https://doi.org/10.1038/s41586-020-2649-2</a:t>
            </a:r>
          </a:p>
          <a:p>
            <a:pPr lvl="0"/>
            <a:r>
              <a:rPr lang="en-US" sz="1100" dirty="0" err="1"/>
              <a:t>Reback</a:t>
            </a:r>
            <a:r>
              <a:rPr lang="en-US" sz="1100" dirty="0"/>
              <a:t>, J., McKinney, W., </a:t>
            </a:r>
            <a:r>
              <a:rPr lang="en-US" sz="1100" dirty="0" err="1"/>
              <a:t>jbrockmendel</a:t>
            </a:r>
            <a:r>
              <a:rPr lang="en-US" sz="1100" dirty="0"/>
              <a:t>, Van den </a:t>
            </a:r>
            <a:r>
              <a:rPr lang="en-US" sz="1100" dirty="0" err="1"/>
              <a:t>Bossche</a:t>
            </a:r>
            <a:r>
              <a:rPr lang="en-US" sz="1100" dirty="0"/>
              <a:t>, J., </a:t>
            </a:r>
            <a:r>
              <a:rPr lang="en-US" sz="1100" dirty="0" err="1"/>
              <a:t>Augspurger</a:t>
            </a:r>
            <a:r>
              <a:rPr lang="en-US" sz="1100" dirty="0"/>
              <a:t>, T., Cloud, P., ... &amp; Hawkins, S. (2020). </a:t>
            </a:r>
            <a:r>
              <a:rPr lang="en-US" sz="1100" i="1" dirty="0"/>
              <a:t>Pandas: Powerful Python data analysis toolkit</a:t>
            </a:r>
            <a:r>
              <a:rPr lang="en-US" sz="1100" dirty="0"/>
              <a:t> [Computer software]. https://</a:t>
            </a:r>
            <a:r>
              <a:rPr lang="en-US" sz="1100" dirty="0" smtClean="0"/>
              <a:t>pandas.pydata.org</a:t>
            </a:r>
            <a:endParaRPr lang="en-US" sz="11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11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Problem Statement </a:t>
            </a:r>
          </a:p>
          <a:p>
            <a:r>
              <a:rPr lang="en-US" dirty="0">
                <a:solidFill>
                  <a:srgbClr val="FF0000"/>
                </a:solidFill>
              </a:rPr>
              <a:t>Objective</a:t>
            </a:r>
          </a:p>
          <a:p>
            <a:r>
              <a:rPr lang="en-US" dirty="0">
                <a:solidFill>
                  <a:srgbClr val="FF0000"/>
                </a:solidFill>
              </a:rPr>
              <a:t>FYP Scope</a:t>
            </a:r>
          </a:p>
          <a:p>
            <a:r>
              <a:rPr lang="en-US" dirty="0">
                <a:solidFill>
                  <a:srgbClr val="FF0000"/>
                </a:solidFill>
              </a:rPr>
              <a:t>Our methodology</a:t>
            </a:r>
          </a:p>
          <a:p>
            <a:r>
              <a:rPr lang="en-US" dirty="0">
                <a:solidFill>
                  <a:srgbClr val="FF0000"/>
                </a:solidFill>
              </a:rPr>
              <a:t>Our Project Plan (Time lines)</a:t>
            </a:r>
          </a:p>
          <a:p>
            <a:r>
              <a:rPr lang="en-US" dirty="0">
                <a:solidFill>
                  <a:srgbClr val="FF0000"/>
                </a:solidFill>
              </a:rPr>
              <a:t>Budget / Costing (if any)</a:t>
            </a:r>
          </a:p>
          <a:p>
            <a:r>
              <a:rPr lang="en-US" dirty="0">
                <a:solidFill>
                  <a:srgbClr val="FF0000"/>
                </a:solidFill>
              </a:rPr>
              <a:t>FYP Deliverables </a:t>
            </a:r>
          </a:p>
          <a:p>
            <a:r>
              <a:rPr lang="en-US" dirty="0"/>
              <a:t>Literature Review</a:t>
            </a:r>
          </a:p>
          <a:p>
            <a:r>
              <a:rPr lang="en-US" dirty="0"/>
              <a:t>Demo of 100% of Work</a:t>
            </a:r>
          </a:p>
          <a:p>
            <a:r>
              <a:rPr lang="en-US" dirty="0"/>
              <a:t>Experimental Evaluations &amp; Results</a:t>
            </a:r>
          </a:p>
          <a:p>
            <a:r>
              <a:rPr lang="en-US" dirty="0"/>
              <a:t>Test Plan &amp; Test Cases</a:t>
            </a:r>
          </a:p>
          <a:p>
            <a:r>
              <a:rPr lang="en-US" dirty="0"/>
              <a:t>References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SpinMaster</a:t>
            </a:r>
            <a:r>
              <a:rPr lang="en-US" dirty="0" smtClean="0"/>
              <a:t> – Intelligent Table Tennis Analysis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8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95300" y="1783976"/>
            <a:ext cx="8153400" cy="4495800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dirty="0"/>
              <a:t>Many table tennis players, especially those just starting out or working to improve, find it difficult to understand the different types of spin used during a </a:t>
            </a:r>
            <a:r>
              <a:rPr lang="en-US" dirty="0" smtClean="0"/>
              <a:t>match.</a:t>
            </a:r>
          </a:p>
          <a:p>
            <a:pPr algn="just"/>
            <a:r>
              <a:rPr lang="en-US" dirty="0" smtClean="0"/>
              <a:t>This </a:t>
            </a:r>
            <a:r>
              <a:rPr lang="en-US" dirty="0"/>
              <a:t>makes it harder for them to react properly, improve their skills, or correct their </a:t>
            </a:r>
            <a:r>
              <a:rPr lang="en-US" dirty="0" smtClean="0"/>
              <a:t>technique.</a:t>
            </a:r>
          </a:p>
          <a:p>
            <a:pPr algn="just"/>
            <a:r>
              <a:rPr lang="en-US" dirty="0" smtClean="0"/>
              <a:t>Traditional </a:t>
            </a:r>
            <a:r>
              <a:rPr lang="en-US" dirty="0"/>
              <a:t>coaching often lacks the tools to break down these details in a clear, visual </a:t>
            </a:r>
            <a:r>
              <a:rPr lang="en-US" dirty="0" smtClean="0"/>
              <a:t>way.</a:t>
            </a:r>
          </a:p>
          <a:p>
            <a:pPr algn="just"/>
            <a:r>
              <a:rPr lang="en-US" dirty="0" smtClean="0"/>
              <a:t>As </a:t>
            </a:r>
            <a:r>
              <a:rPr lang="en-US" dirty="0"/>
              <a:t>a result, players miss out on valuable insights that could help them </a:t>
            </a:r>
            <a:r>
              <a:rPr lang="en-US" dirty="0" smtClean="0"/>
              <a:t>grow.</a:t>
            </a:r>
          </a:p>
          <a:p>
            <a:pPr algn="just"/>
            <a:r>
              <a:rPr lang="en-US" dirty="0" smtClean="0"/>
              <a:t>There’s </a:t>
            </a:r>
            <a:r>
              <a:rPr lang="en-US" dirty="0"/>
              <a:t>a real need for a smart, easy-to-use system that can analyze gameplay </a:t>
            </a:r>
            <a:r>
              <a:rPr lang="en-US" dirty="0" smtClean="0"/>
              <a:t>videos, </a:t>
            </a:r>
            <a:r>
              <a:rPr lang="en-US" dirty="0"/>
              <a:t>and give helpful feedback to support better training and performance.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55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The main goal of this project is to create a smart and user friendly system that helps table tennis players improve their game by </a:t>
            </a:r>
            <a:r>
              <a:rPr lang="en-US" dirty="0" smtClean="0"/>
              <a:t>understanding their weakness.</a:t>
            </a:r>
          </a:p>
          <a:p>
            <a:pPr algn="just"/>
            <a:r>
              <a:rPr lang="en-US" dirty="0" smtClean="0"/>
              <a:t>Using </a:t>
            </a:r>
            <a:r>
              <a:rPr lang="en-US" dirty="0"/>
              <a:t>computer vision and machine learning, the system will analyze gameplay videos to detect different types of </a:t>
            </a:r>
            <a:r>
              <a:rPr lang="en-US" dirty="0" smtClean="0"/>
              <a:t>shots, track </a:t>
            </a:r>
            <a:r>
              <a:rPr lang="en-US" dirty="0"/>
              <a:t>ball movement, and observe player </a:t>
            </a:r>
            <a:r>
              <a:rPr lang="en-US" dirty="0" smtClean="0"/>
              <a:t>responses.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objective is to provide </a:t>
            </a:r>
            <a:r>
              <a:rPr lang="en-US" dirty="0" smtClean="0"/>
              <a:t>clear feedback </a:t>
            </a:r>
            <a:r>
              <a:rPr lang="en-US" dirty="0"/>
              <a:t>that can support better practice, smarter strategy, and overall skill development especially for those who don’t have access to advanced coaching.</a:t>
            </a:r>
          </a:p>
          <a:p>
            <a:pPr algn="just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22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FYP Scope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1" y="1748118"/>
            <a:ext cx="8153400" cy="44958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Spin Master helps beginner and intermediate table tennis players improve their game. It analyzes pre-recorded videos to detect </a:t>
            </a:r>
            <a:r>
              <a:rPr lang="en-US" dirty="0" smtClean="0"/>
              <a:t>shot types</a:t>
            </a:r>
            <a:r>
              <a:rPr lang="en-US" dirty="0"/>
              <a:t>, track ball movement, and study player </a:t>
            </a:r>
            <a:r>
              <a:rPr lang="en-US" dirty="0" smtClean="0"/>
              <a:t>strokes.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system gives clear feedback to support better training and skill development.</a:t>
            </a:r>
          </a:p>
          <a:p>
            <a:pPr algn="just"/>
            <a:r>
              <a:rPr lang="en-US" dirty="0"/>
              <a:t>The system does not provide real-time analysis or live match support. It’s not built for professional-level coaching and does not include advanced strategy or biomechanics.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69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Methodology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Spin Master was developed by first identifying the key problems faced by table tennis players in understanding </a:t>
            </a:r>
            <a:r>
              <a:rPr lang="en-US" dirty="0" smtClean="0"/>
              <a:t>weak shots.</a:t>
            </a:r>
          </a:p>
          <a:p>
            <a:pPr algn="just"/>
            <a:r>
              <a:rPr lang="en-US" dirty="0" smtClean="0"/>
              <a:t>Pre-recorded </a:t>
            </a:r>
            <a:r>
              <a:rPr lang="en-US" dirty="0"/>
              <a:t>gameplay videos were used to detect the ball, track its movement, and recognize </a:t>
            </a:r>
            <a:r>
              <a:rPr lang="en-US" dirty="0" smtClean="0"/>
              <a:t>shot </a:t>
            </a:r>
            <a:r>
              <a:rPr lang="en-US" dirty="0"/>
              <a:t>types using computer </a:t>
            </a:r>
            <a:r>
              <a:rPr lang="en-US" dirty="0" smtClean="0"/>
              <a:t>vision.</a:t>
            </a:r>
          </a:p>
          <a:p>
            <a:pPr algn="just"/>
            <a:r>
              <a:rPr lang="en-US" dirty="0" smtClean="0"/>
              <a:t>Machine </a:t>
            </a:r>
            <a:r>
              <a:rPr lang="en-US" dirty="0"/>
              <a:t>learning models were trained to analyze patterns and give feedback on player </a:t>
            </a:r>
            <a:r>
              <a:rPr lang="en-US" dirty="0" smtClean="0"/>
              <a:t>performance.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system was tested and improved in phases, and a simple interface was created to present the results clearly.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37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 Plan 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B40538-2854-9BBC-4334-7A76DCC2F8F2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0"/>
          <a:stretch>
            <a:fillRect/>
          </a:stretch>
        </p:blipFill>
        <p:spPr>
          <a:xfrm>
            <a:off x="609601" y="1658470"/>
            <a:ext cx="7956175" cy="430305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654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/ Costing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1" y="1524000"/>
            <a:ext cx="2986926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Hardware Expenses:</a:t>
            </a:r>
            <a:r>
              <a:rPr lang="en-US" sz="1400" dirty="0"/>
              <a:t>
High-performance computer or workstation: PKR 150,000
External hard drives or NAS: PKR 10,000
Monitors: PKR 30,000
Keyboard and mouse: PKR 5,000
Networking equipment (router, switches): PKR 15,000
Uninterruptible Power Supply (UPS): PKR 15,000
Cooling equipment: PKR 10,000
Total Hardware Expenses: PKR 236,000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C5B7BE-5334-B020-1CF4-7594EB70F1DD}"/>
              </a:ext>
            </a:extLst>
          </p:cNvPr>
          <p:cNvSpPr txBox="1"/>
          <p:nvPr/>
        </p:nvSpPr>
        <p:spPr>
          <a:xfrm>
            <a:off x="4603377" y="1568708"/>
            <a:ext cx="4258235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/>
              <a:t>Software Expenses:</a:t>
            </a:r>
          </a:p>
          <a:p>
            <a:r>
              <a:rPr lang="en-US" sz="1400" dirty="0"/>
              <a:t>Software licenses (e.g., </a:t>
            </a:r>
            <a:r>
              <a:rPr lang="en-US" sz="1400" dirty="0" err="1"/>
              <a:t>PyCharm</a:t>
            </a:r>
            <a:r>
              <a:rPr lang="en-US" sz="1400" dirty="0"/>
              <a:t>, Windows OS): PKR 20,000</a:t>
            </a:r>
          </a:p>
          <a:p>
            <a:r>
              <a:rPr lang="en-US" sz="1400" dirty="0"/>
              <a:t>Database management software: PKR 20,000</a:t>
            </a:r>
          </a:p>
          <a:p>
            <a:r>
              <a:rPr lang="en-US" sz="1400" dirty="0"/>
              <a:t>Video editing software: PKR 75,000</a:t>
            </a:r>
          </a:p>
          <a:p>
            <a:pPr marL="0" indent="0">
              <a:buNone/>
            </a:pPr>
            <a:r>
              <a:rPr lang="en-US" sz="1400" dirty="0"/>
              <a:t>Total Software Expenses: PKR 115,000</a:t>
            </a:r>
          </a:p>
          <a:p>
            <a:pPr marL="0" indent="0">
              <a:buNone/>
            </a:pPr>
            <a:r>
              <a:rPr lang="en-US" sz="1400" dirty="0"/>
              <a:t>(when commercializing the project)</a:t>
            </a:r>
          </a:p>
          <a:p>
            <a:pPr marL="0" indent="0">
              <a:buNone/>
            </a:pPr>
            <a:r>
              <a:rPr lang="en-US" sz="1400" b="1" dirty="0"/>
              <a:t>Cloud Services:</a:t>
            </a:r>
          </a:p>
          <a:p>
            <a:r>
              <a:rPr lang="en-US" sz="1400" dirty="0"/>
              <a:t>Cloud storage services (e.g., AWS S3, Google Cloud Storage): PKR 64,783 (estimated annual cost)</a:t>
            </a:r>
          </a:p>
          <a:p>
            <a:pPr marL="0" indent="0">
              <a:buNone/>
            </a:pPr>
            <a:r>
              <a:rPr lang="en-US" sz="1400" dirty="0"/>
              <a:t>Total Cloud Services Expenses: PKR 64,783</a:t>
            </a:r>
          </a:p>
          <a:p>
            <a:pPr marL="0" indent="0">
              <a:buNone/>
            </a:pPr>
            <a:r>
              <a:rPr lang="en-US" sz="1400" b="1" dirty="0"/>
              <a:t>Other Expenses:</a:t>
            </a:r>
          </a:p>
          <a:p>
            <a:r>
              <a:rPr lang="en-US" sz="1400" dirty="0"/>
              <a:t>Internet connection (annual subscription): PKR 33,600</a:t>
            </a:r>
          </a:p>
          <a:p>
            <a:r>
              <a:rPr lang="en-US" sz="1400" dirty="0"/>
              <a:t>Miscellaneous (office supplies, maintenance): PKR 20,000</a:t>
            </a:r>
          </a:p>
          <a:p>
            <a:pPr marL="0" indent="0">
              <a:buNone/>
            </a:pPr>
            <a:r>
              <a:rPr lang="en-US" sz="1400" dirty="0"/>
              <a:t>Total Other Expenses: PKR 53,600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Grand Total Budget:</a:t>
            </a:r>
            <a:r>
              <a:rPr lang="en-US" sz="1400" dirty="0"/>
              <a:t> PKR 469,383</a:t>
            </a:r>
          </a:p>
        </p:txBody>
      </p:sp>
    </p:spTree>
    <p:extLst>
      <p:ext uri="{BB962C8B-B14F-4D97-AF65-F5344CB8AC3E}">
        <p14:creationId xmlns:p14="http://schemas.microsoft.com/office/powerpoint/2010/main" val="88316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FYP  Deliverables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SpinMaster</a:t>
            </a:r>
            <a:r>
              <a:rPr lang="en-US" dirty="0"/>
              <a:t> – Intelligent Table Tennis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62500" lnSpcReduction="20000"/>
          </a:bodyPr>
          <a:lstStyle/>
          <a:p>
            <a:fld id="{9EBC64C3-3FC7-4C40-910B-2643F037F0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CS-FYP    Hamdard University </a:t>
            </a:r>
            <a:endParaRPr lang="en-US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3ED6B8E5-072A-1859-3957-8E83F87D112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3004611" cy="605118"/>
          </a:xfrm>
          <a:prstGeom prst="rect">
            <a:avLst/>
          </a:prstGeom>
          <a:solidFill>
            <a:schemeClr val="accent2"/>
          </a:solidFill>
        </p:spPr>
        <p:txBody>
          <a:bodyPr vert="horz" rtlCol="0" anchor="ctr">
            <a:normAutofit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>
                <a:solidFill>
                  <a:schemeClr val="bg2">
                    <a:lumMod val="10000"/>
                  </a:schemeClr>
                </a:solidFill>
              </a:rPr>
              <a:t>FYP-I Evaluation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DDE713-0D23-2E7D-4DE7-1BA3548D1216}"/>
              </a:ext>
            </a:extLst>
          </p:cNvPr>
          <p:cNvSpPr txBox="1"/>
          <p:nvPr/>
        </p:nvSpPr>
        <p:spPr>
          <a:xfrm>
            <a:off x="609601" y="2344359"/>
            <a:ext cx="25784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1800" dirty="0"/>
              <a:t>SRS Document</a:t>
            </a:r>
          </a:p>
          <a:p>
            <a:pPr marL="0" indent="0" algn="just">
              <a:buNone/>
            </a:pPr>
            <a:r>
              <a:rPr lang="en-US" sz="1800" dirty="0"/>
              <a:t>Budget Document</a:t>
            </a:r>
          </a:p>
          <a:p>
            <a:pPr marL="0" indent="0" algn="just">
              <a:buNone/>
            </a:pPr>
            <a:r>
              <a:rPr lang="en-US" sz="1800" dirty="0"/>
              <a:t>Project Plan</a:t>
            </a:r>
          </a:p>
          <a:p>
            <a:pPr marL="0" indent="0" algn="just">
              <a:buNone/>
            </a:pPr>
            <a:r>
              <a:rPr lang="en-US" sz="1800" dirty="0"/>
              <a:t>Design Mockup</a:t>
            </a:r>
          </a:p>
          <a:p>
            <a:pPr marL="0" indent="0" algn="just">
              <a:buNone/>
            </a:pPr>
            <a:r>
              <a:rPr lang="en-US" sz="1800" dirty="0"/>
              <a:t>Data Collection Interface</a:t>
            </a:r>
          </a:p>
          <a:p>
            <a:pPr marL="0" indent="0" algn="just">
              <a:buNone/>
            </a:pPr>
            <a:r>
              <a:rPr lang="en-US" sz="1800" dirty="0"/>
              <a:t>Project Report - I</a:t>
            </a:r>
          </a:p>
          <a:p>
            <a:pPr marL="0" indent="0" algn="just">
              <a:buNone/>
            </a:pPr>
            <a:r>
              <a:rPr lang="en-US" sz="1800" dirty="0"/>
              <a:t>Funding Proposal</a:t>
            </a:r>
          </a:p>
          <a:p>
            <a:pPr marL="0" indent="0" algn="just">
              <a:buNone/>
            </a:pPr>
            <a:r>
              <a:rPr lang="en-US" sz="1800" dirty="0"/>
              <a:t>Survey Paper (First Draft)</a:t>
            </a: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55DFC06-DE8B-D108-ABC6-7B9199523509}"/>
              </a:ext>
            </a:extLst>
          </p:cNvPr>
          <p:cNvSpPr>
            <a:spLocks noGrp="1"/>
          </p:cNvSpPr>
          <p:nvPr/>
        </p:nvSpPr>
        <p:spPr>
          <a:xfrm>
            <a:off x="4572000" y="1600200"/>
            <a:ext cx="3886200" cy="640080"/>
          </a:xfrm>
          <a:prstGeom prst="rect">
            <a:avLst/>
          </a:prstGeom>
          <a:solidFill>
            <a:schemeClr val="accent4"/>
          </a:solidFill>
        </p:spPr>
        <p:txBody>
          <a:bodyPr vert="horz" rtlCol="0" anchor="ctr">
            <a:normAutofit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FYP-II Evaluation</a:t>
            </a:r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C6BE0B-7EBA-41D7-D5B4-8E8039EB4B3D}"/>
              </a:ext>
            </a:extLst>
          </p:cNvPr>
          <p:cNvSpPr txBox="1"/>
          <p:nvPr/>
        </p:nvSpPr>
        <p:spPr>
          <a:xfrm>
            <a:off x="4572000" y="2344359"/>
            <a:ext cx="244400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1800" dirty="0"/>
              <a:t>UI Design </a:t>
            </a:r>
          </a:p>
          <a:p>
            <a:pPr marL="0" indent="0" algn="just">
              <a:buNone/>
            </a:pPr>
            <a:r>
              <a:rPr lang="en-US" sz="1800" dirty="0"/>
              <a:t>Proposed System </a:t>
            </a:r>
          </a:p>
          <a:p>
            <a:pPr marL="0" indent="0" algn="just">
              <a:buNone/>
            </a:pPr>
            <a:r>
              <a:rPr lang="en-US" sz="1800" dirty="0"/>
              <a:t>User Manual </a:t>
            </a:r>
          </a:p>
          <a:p>
            <a:pPr marL="0" indent="0" algn="just">
              <a:buNone/>
            </a:pPr>
            <a:r>
              <a:rPr lang="en-US" sz="1800" dirty="0"/>
              <a:t>Source Code CD</a:t>
            </a:r>
          </a:p>
          <a:p>
            <a:pPr marL="0" indent="0" algn="just">
              <a:buNone/>
            </a:pPr>
            <a:r>
              <a:rPr lang="en-US" sz="1800" dirty="0"/>
              <a:t>Project Report - II</a:t>
            </a:r>
          </a:p>
          <a:p>
            <a:pPr marL="0" indent="0" algn="just">
              <a:buNone/>
            </a:pPr>
            <a:r>
              <a:rPr lang="en-US" sz="1800" dirty="0" smtClean="0"/>
              <a:t>Research Paper          - </a:t>
            </a:r>
            <a:r>
              <a:rPr lang="en-US" sz="1800" dirty="0"/>
              <a:t>(</a:t>
            </a:r>
            <a:r>
              <a:rPr lang="en-US" sz="1800" dirty="0" err="1" smtClean="0"/>
              <a:t>First_Draft</a:t>
            </a:r>
            <a:r>
              <a:rPr lang="en-US" sz="1800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8428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953</TotalTime>
  <Words>1281</Words>
  <Application>Microsoft Office PowerPoint</Application>
  <PresentationFormat>On-screen Show (4:3)</PresentationFormat>
  <Paragraphs>139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Tw Cen MT</vt:lpstr>
      <vt:lpstr>Wingdings</vt:lpstr>
      <vt:lpstr>Wingdings 2</vt:lpstr>
      <vt:lpstr>Median</vt:lpstr>
      <vt:lpstr>PowerPoint Presentation</vt:lpstr>
      <vt:lpstr>Summary </vt:lpstr>
      <vt:lpstr>Problem Statement </vt:lpstr>
      <vt:lpstr>Objective</vt:lpstr>
      <vt:lpstr>FYP Scope </vt:lpstr>
      <vt:lpstr>Our Methodology </vt:lpstr>
      <vt:lpstr>Our Project Plan  </vt:lpstr>
      <vt:lpstr>Budget / Costing </vt:lpstr>
      <vt:lpstr>FYP  Deliverables </vt:lpstr>
      <vt:lpstr>Literature Review</vt:lpstr>
      <vt:lpstr>Demo Work</vt:lpstr>
      <vt:lpstr>Experimental Evaluations &amp; Results</vt:lpstr>
      <vt:lpstr>Test Plan &amp; Test Cases</vt:lpstr>
      <vt:lpstr>Reference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Asad Ur Rehman</dc:creator>
  <cp:lastModifiedBy>Abraash Syed</cp:lastModifiedBy>
  <cp:revision>63</cp:revision>
  <dcterms:created xsi:type="dcterms:W3CDTF">2015-09-23T05:32:20Z</dcterms:created>
  <dcterms:modified xsi:type="dcterms:W3CDTF">2025-07-05T11:12:48Z</dcterms:modified>
</cp:coreProperties>
</file>

<file path=docProps/thumbnail.jpeg>
</file>